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56" r:id="rId2"/>
    <p:sldId id="356" r:id="rId3"/>
    <p:sldId id="357" r:id="rId4"/>
    <p:sldId id="359" r:id="rId5"/>
    <p:sldId id="360" r:id="rId6"/>
    <p:sldId id="350" r:id="rId7"/>
    <p:sldId id="361" r:id="rId8"/>
    <p:sldId id="352" r:id="rId9"/>
    <p:sldId id="349" r:id="rId10"/>
    <p:sldId id="386" r:id="rId11"/>
    <p:sldId id="351" r:id="rId12"/>
    <p:sldId id="354" r:id="rId13"/>
    <p:sldId id="374" r:id="rId14"/>
    <p:sldId id="353" r:id="rId15"/>
    <p:sldId id="373" r:id="rId16"/>
    <p:sldId id="387" r:id="rId17"/>
    <p:sldId id="385" r:id="rId18"/>
    <p:sldId id="369" r:id="rId19"/>
    <p:sldId id="362" r:id="rId20"/>
    <p:sldId id="358" r:id="rId21"/>
    <p:sldId id="375" r:id="rId22"/>
    <p:sldId id="376" r:id="rId23"/>
    <p:sldId id="377" r:id="rId24"/>
    <p:sldId id="370" r:id="rId25"/>
    <p:sldId id="371" r:id="rId26"/>
    <p:sldId id="372" r:id="rId27"/>
    <p:sldId id="392" r:id="rId28"/>
    <p:sldId id="394" r:id="rId29"/>
    <p:sldId id="395" r:id="rId30"/>
    <p:sldId id="363" r:id="rId31"/>
    <p:sldId id="365" r:id="rId32"/>
    <p:sldId id="388" r:id="rId33"/>
    <p:sldId id="366" r:id="rId34"/>
    <p:sldId id="389" r:id="rId35"/>
    <p:sldId id="390" r:id="rId36"/>
    <p:sldId id="367" r:id="rId37"/>
    <p:sldId id="391" r:id="rId38"/>
    <p:sldId id="368" r:id="rId39"/>
    <p:sldId id="393" r:id="rId40"/>
    <p:sldId id="380" r:id="rId41"/>
    <p:sldId id="381" r:id="rId42"/>
    <p:sldId id="382" r:id="rId43"/>
    <p:sldId id="384" r:id="rId44"/>
    <p:sldId id="396" r:id="rId4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92B"/>
    <a:srgbClr val="000000"/>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74" autoAdjust="0"/>
  </p:normalViewPr>
  <p:slideViewPr>
    <p:cSldViewPr snapToGrid="0" snapToObjects="1">
      <p:cViewPr varScale="1">
        <p:scale>
          <a:sx n="37" d="100"/>
          <a:sy n="37" d="100"/>
        </p:scale>
        <p:origin x="1284" y="78"/>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7/7/2018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40</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8.png"/><Relationship Id="rId5" Type="http://schemas.microsoft.com/office/2007/relationships/media" Target="../media/media3.mp4"/><Relationship Id="rId10" Type="http://schemas.openxmlformats.org/officeDocument/2006/relationships/notesSlide" Target="../notesSlides/notesSlide10.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7.mp4"/><Relationship Id="rId7" Type="http://schemas.openxmlformats.org/officeDocument/2006/relationships/image" Target="../media/image2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7.mp4"/><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9.mp4"/><Relationship Id="rId7" Type="http://schemas.openxmlformats.org/officeDocument/2006/relationships/image" Target="../media/image3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1.mp4"/><Relationship Id="rId7" Type="http://schemas.openxmlformats.org/officeDocument/2006/relationships/image" Target="../media/image3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13.mp4"/><Relationship Id="rId7" Type="http://schemas.openxmlformats.org/officeDocument/2006/relationships/image" Target="../media/image35.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38.png"/><Relationship Id="rId7"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9.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51.png"/><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s://www.remix3d.com/details/G009SX9B6JHP" TargetMode="External"/><Relationship Id="rId7" Type="http://schemas.openxmlformats.org/officeDocument/2006/relationships/diagramLayout" Target="../diagrams/layout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2.png"/><Relationship Id="rId10" Type="http://schemas.microsoft.com/office/2007/relationships/diagramDrawing" Target="../diagrams/drawing1.xml"/><Relationship Id="rId4" Type="http://schemas.openxmlformats.org/officeDocument/2006/relationships/image" Target="../media/image72.png"/><Relationship Id="rId9" Type="http://schemas.openxmlformats.org/officeDocument/2006/relationships/diagramColors" Target="../diagrams/colors1.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2" name="TextBox 1">
            <a:extLst>
              <a:ext uri="{FF2B5EF4-FFF2-40B4-BE49-F238E27FC236}">
                <a16:creationId xmlns:a16="http://schemas.microsoft.com/office/drawing/2014/main" id="{AEFEB233-502B-4755-B813-C621DE8CE3E2}"/>
              </a:ext>
            </a:extLst>
          </p:cNvPr>
          <p:cNvSpPr txBox="1"/>
          <p:nvPr/>
        </p:nvSpPr>
        <p:spPr>
          <a:xfrm>
            <a:off x="762001" y="2755399"/>
            <a:ext cx="16043562" cy="9233297"/>
          </a:xfrm>
          <a:prstGeom prst="rect">
            <a:avLst/>
          </a:prstGeom>
          <a:noFill/>
        </p:spPr>
        <p:txBody>
          <a:bodyPr wrap="square" rtlCol="0">
            <a:spAutoFit/>
          </a:bodyPr>
          <a:lstStyle/>
          <a:p>
            <a:r>
              <a:rPr lang="en-US" sz="6000" b="1">
                <a:solidFill>
                  <a:schemeClr val="tx2"/>
                </a:solidFill>
                <a:latin typeface="+mj-lt"/>
                <a:ea typeface="Lato" charset="0"/>
                <a:cs typeface="Lato" charset="0"/>
              </a:rPr>
              <a:t>Có thể chia thành 3 loại:</a:t>
            </a:r>
          </a:p>
          <a:p>
            <a:endParaRPr lang="en-US" sz="6000" b="1">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 để kích hoạt sự kiện</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trực tiếp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với sự hỗ trợ thiết bị di động</a:t>
            </a:r>
          </a:p>
          <a:p>
            <a:pPr marL="571500" indent="-571500">
              <a:buFontTx/>
              <a:buChar char="-"/>
            </a:pPr>
            <a:endParaRPr lang="en-US" sz="6000" b="1">
              <a:solidFill>
                <a:schemeClr val="tx2"/>
              </a:solidFill>
              <a:latin typeface="+mj-lt"/>
              <a:ea typeface="Lato" charset="0"/>
              <a:cs typeface="Lato" charset="0"/>
            </a:endParaRPr>
          </a:p>
          <a:p>
            <a:pPr marL="571500" indent="-571500">
              <a:buFontTx/>
              <a:buChar char="-"/>
            </a:pPr>
            <a:endParaRPr lang="en-US" sz="6000" b="1">
              <a:solidFill>
                <a:schemeClr val="tx2"/>
              </a:solidFill>
              <a:latin typeface="+mj-lt"/>
              <a:ea typeface="Lato" charset="0"/>
              <a:cs typeface="Lato" charset="0"/>
            </a:endParaRPr>
          </a:p>
          <a:p>
            <a:endParaRPr lang="en-US" sz="540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36" y="792331"/>
            <a:ext cx="18250574" cy="1044513"/>
            <a:chOff x="18736" y="792331"/>
            <a:chExt cx="1825057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36" y="792331"/>
              <a:ext cx="1825057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vào môi tr</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	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Thiếu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Có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16</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7315200" cy="4525438"/>
            <a:chOff x="1185815" y="3103031"/>
            <a:chExt cx="7315200" cy="4525438"/>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257904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Freeze</a:t>
              </a:r>
              <a:endParaRPr kumimoji="0" lang="en-US" sz="48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542163"/>
            <a:chOff x="1456730" y="8134246"/>
            <a:chExt cx="7193962" cy="4542163"/>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54187" y="3053678"/>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54188" y="8259112"/>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864370" y="2711409"/>
            <a:ext cx="7315200" cy="4403625"/>
            <a:chOff x="9685453" y="3098839"/>
            <a:chExt cx="7315200" cy="4403625"/>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856786" y="7643806"/>
            <a:ext cx="7315200" cy="4640236"/>
            <a:chOff x="9677869" y="8031236"/>
            <a:chExt cx="7315200" cy="4640236"/>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799590" y="2799061"/>
            <a:ext cx="7512599" cy="4225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782312" y="7734067"/>
            <a:ext cx="7515351" cy="4227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5195654" cy="4722425"/>
            <a:chOff x="3101304" y="4734729"/>
            <a:chExt cx="5511753" cy="5009733"/>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8862908"/>
              <a:ext cx="1781609" cy="881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Down</a:t>
              </a:r>
              <a:endParaRPr kumimoji="0" lang="en-US" sz="48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8" y="8173692"/>
            <a:ext cx="5387743" cy="5108180"/>
            <a:chOff x="10059655" y="4648557"/>
            <a:chExt cx="5511749" cy="5225751"/>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2659149" y="9024185"/>
              <a:ext cx="1781608" cy="8501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7785666"/>
            <a:ext cx="7812138" cy="4394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604888"/>
            <a:ext cx="7831786" cy="44053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19</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7029360" cy="828086"/>
            <a:chOff x="1021151" y="9437850"/>
            <a:chExt cx="702936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887446"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 t</a:t>
              </a:r>
              <a:r>
                <a:rPr lang="vi-VN" sz="4000">
                  <a:solidFill>
                    <a:schemeClr val="tx1">
                      <a:lumMod val="75000"/>
                    </a:schemeClr>
                  </a:solidFill>
                </a:rPr>
                <a:t>ư</a:t>
              </a:r>
              <a:r>
                <a:rPr lang="en-US" sz="4000">
                  <a:solidFill>
                    <a:schemeClr val="tx1">
                      <a:lumMod val="75000"/>
                    </a:schemeClr>
                  </a:solidFill>
                </a:rPr>
                <a:t>ơng tác</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6899901" cy="828086"/>
            <a:chOff x="1021151" y="9437850"/>
            <a:chExt cx="6899901"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668643"/>
              <a:ext cx="575798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liên hoàn sự kiện</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901331" y="792331"/>
            <a:ext cx="2603341" cy="1044513"/>
            <a:chOff x="7901331" y="792331"/>
            <a:chExt cx="260334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901331" y="792331"/>
              <a:ext cx="260334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Trailer</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293752" cy="6035577"/>
            <a:chOff x="0" y="-8770"/>
            <a:chExt cx="9220901" cy="3506993"/>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737554" y="1435918"/>
              <a:ext cx="2483347" cy="58154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dirty="0" err="1">
                <a:solidFill>
                  <a:schemeClr val="tx1">
                    <a:lumMod val="50000"/>
                  </a:schemeClr>
                </a:solidFill>
              </a:rPr>
              <a:t>Chất</a:t>
            </a:r>
            <a:r>
              <a:rPr lang="en-US" sz="4400" dirty="0">
                <a:solidFill>
                  <a:schemeClr val="tx1">
                    <a:lumMod val="50000"/>
                  </a:schemeClr>
                </a:solidFill>
              </a:rPr>
              <a:t> l</a:t>
            </a:r>
            <a:r>
              <a:rPr lang="vi-VN" sz="4400" dirty="0">
                <a:solidFill>
                  <a:schemeClr val="tx1">
                    <a:lumMod val="50000"/>
                  </a:schemeClr>
                </a:solidFill>
              </a:rPr>
              <a:t>ư</a:t>
            </a:r>
            <a:r>
              <a:rPr lang="en-US" sz="4400" dirty="0" err="1">
                <a:solidFill>
                  <a:schemeClr val="tx1">
                    <a:lumMod val="50000"/>
                  </a:schemeClr>
                </a:solidFill>
              </a:rPr>
              <a:t>ợng</a:t>
            </a:r>
            <a:r>
              <a:rPr lang="en-US" sz="4400" dirty="0">
                <a:solidFill>
                  <a:schemeClr val="tx1">
                    <a:lumMod val="50000"/>
                  </a:schemeClr>
                </a:solidFill>
              </a:rPr>
              <a:t> ảnh </a:t>
            </a:r>
            <a:r>
              <a:rPr lang="en-US" sz="4400" dirty="0" err="1">
                <a:solidFill>
                  <a:schemeClr val="tx1">
                    <a:lumMod val="50000"/>
                  </a:schemeClr>
                </a:solidFill>
              </a:rPr>
              <a:t>ảnh</a:t>
            </a:r>
            <a:r>
              <a:rPr lang="en-US" sz="4400" dirty="0">
                <a:solidFill>
                  <a:schemeClr val="tx1">
                    <a:lumMod val="50000"/>
                  </a:schemeClr>
                </a:solidFill>
              </a:rPr>
              <a:t> h</a:t>
            </a:r>
            <a:r>
              <a:rPr lang="vi-VN" sz="4400" dirty="0">
                <a:solidFill>
                  <a:schemeClr val="tx1">
                    <a:lumMod val="50000"/>
                  </a:schemeClr>
                </a:solidFill>
              </a:rPr>
              <a:t>ư</a:t>
            </a:r>
            <a:r>
              <a:rPr lang="en-US" sz="4400" dirty="0" err="1">
                <a:solidFill>
                  <a:schemeClr val="tx1">
                    <a:lumMod val="50000"/>
                  </a:schemeClr>
                </a:solidFill>
              </a:rPr>
              <a:t>ởng</a:t>
            </a:r>
            <a:r>
              <a:rPr lang="en-US" sz="4400" dirty="0">
                <a:solidFill>
                  <a:schemeClr val="tx1">
                    <a:lumMod val="50000"/>
                  </a:schemeClr>
                </a:solidFill>
              </a:rPr>
              <a:t> </a:t>
            </a:r>
            <a:r>
              <a:rPr lang="en-US" sz="4400" dirty="0" err="1">
                <a:solidFill>
                  <a:schemeClr val="tx1">
                    <a:lumMod val="50000"/>
                  </a:schemeClr>
                </a:solidFill>
              </a:rPr>
              <a:t>đến</a:t>
            </a:r>
            <a:r>
              <a:rPr lang="en-US" sz="4400" dirty="0">
                <a:solidFill>
                  <a:schemeClr val="tx1">
                    <a:lumMod val="50000"/>
                  </a:schemeClr>
                </a:solidFill>
              </a:rPr>
              <a:t> </a:t>
            </a:r>
            <a:r>
              <a:rPr lang="en-US" sz="4400" dirty="0" err="1">
                <a:solidFill>
                  <a:schemeClr val="tx1">
                    <a:lumMod val="50000"/>
                  </a:schemeClr>
                </a:solidFill>
              </a:rPr>
              <a:t>khả</a:t>
            </a:r>
            <a:r>
              <a:rPr lang="en-US" sz="4400" dirty="0">
                <a:solidFill>
                  <a:schemeClr val="tx1">
                    <a:lumMod val="50000"/>
                  </a:schemeClr>
                </a:solidFill>
              </a:rPr>
              <a:t> </a:t>
            </a:r>
            <a:r>
              <a:rPr lang="en-US" sz="4400" dirty="0" err="1">
                <a:solidFill>
                  <a:schemeClr val="tx1">
                    <a:lumMod val="50000"/>
                  </a:schemeClr>
                </a:solidFill>
              </a:rPr>
              <a:t>năng</a:t>
            </a:r>
            <a:r>
              <a:rPr lang="en-US" sz="4400" dirty="0">
                <a:solidFill>
                  <a:schemeClr val="tx1">
                    <a:lumMod val="50000"/>
                  </a:schemeClr>
                </a:solidFill>
              </a:rPr>
              <a:t> </a:t>
            </a:r>
            <a:r>
              <a:rPr lang="en-US" sz="4400" dirty="0" err="1">
                <a:solidFill>
                  <a:schemeClr val="tx1">
                    <a:lumMod val="50000"/>
                  </a:schemeClr>
                </a:solidFill>
              </a:rPr>
              <a:t>nhận</a:t>
            </a:r>
            <a:r>
              <a:rPr lang="en-US" sz="4400" dirty="0">
                <a:solidFill>
                  <a:schemeClr val="tx1">
                    <a:lumMod val="50000"/>
                  </a:schemeClr>
                </a:solidFill>
              </a:rPr>
              <a:t> </a:t>
            </a:r>
            <a:r>
              <a:rPr lang="en-US" sz="4400" dirty="0" err="1">
                <a:solidFill>
                  <a:schemeClr val="tx1">
                    <a:lumMod val="50000"/>
                  </a:schemeClr>
                </a:solidFill>
              </a:rPr>
              <a:t>diện</a:t>
            </a:r>
            <a:endParaRPr lang="en-US" sz="4400"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dirty="0" err="1">
                <a:solidFill>
                  <a:schemeClr val="tx1">
                    <a:lumMod val="50000"/>
                  </a:schemeClr>
                </a:solidFill>
              </a:rPr>
              <a:t>Hỗ</a:t>
            </a:r>
            <a:r>
              <a:rPr lang="en-US" sz="4400" dirty="0">
                <a:solidFill>
                  <a:schemeClr val="tx1">
                    <a:lumMod val="50000"/>
                  </a:schemeClr>
                </a:solidFill>
              </a:rPr>
              <a:t> </a:t>
            </a:r>
            <a:r>
              <a:rPr lang="en-US" sz="4400" dirty="0" err="1">
                <a:solidFill>
                  <a:schemeClr val="tx1">
                    <a:lumMod val="50000"/>
                  </a:schemeClr>
                </a:solidFill>
              </a:rPr>
              <a:t>trợ</a:t>
            </a:r>
            <a:r>
              <a:rPr lang="en-US" sz="4400" dirty="0">
                <a:solidFill>
                  <a:schemeClr val="tx1">
                    <a:lumMod val="50000"/>
                  </a:schemeClr>
                </a:solidFill>
              </a:rPr>
              <a:t> của Vuforia với </a:t>
            </a:r>
            <a:r>
              <a:rPr lang="en-US" sz="4400" dirty="0" err="1">
                <a:solidFill>
                  <a:schemeClr val="tx1">
                    <a:lumMod val="50000"/>
                  </a:schemeClr>
                </a:solidFill>
              </a:rPr>
              <a:t>ứng</a:t>
            </a:r>
            <a:r>
              <a:rPr lang="en-US" sz="4400" dirty="0">
                <a:solidFill>
                  <a:schemeClr val="tx1">
                    <a:lumMod val="50000"/>
                  </a:schemeClr>
                </a:solidFill>
              </a:rPr>
              <a:t> </a:t>
            </a:r>
            <a:r>
              <a:rPr lang="en-US" sz="4400" dirty="0" err="1">
                <a:solidFill>
                  <a:schemeClr val="tx1">
                    <a:lumMod val="50000"/>
                  </a:schemeClr>
                </a:solidFill>
              </a:rPr>
              <a:t>dụng</a:t>
            </a:r>
            <a:r>
              <a:rPr lang="en-US" sz="4400"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23728" y="821828"/>
            <a:ext cx="10640605" cy="1015016"/>
            <a:chOff x="3823728" y="821828"/>
            <a:chExt cx="1064060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23728" y="821828"/>
              <a:ext cx="1064060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 t</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Tâm</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vùng</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thao</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tác</a:t>
                </a:r>
                <a:endParaRPr lang="en-US" sz="2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phải</a:t>
                </a:r>
                <a:r>
                  <a:rPr lang="fr-FR" sz="2800" kern="1200" dirty="0">
                    <a:solidFill>
                      <a:srgbClr val="FFFFFF"/>
                    </a:solidFill>
                    <a:effectLst/>
                    <a:latin typeface="Times New Roman" panose="02020603050405020304" pitchFamily="18" charset="0"/>
                    <a:ea typeface="MS Mincho" panose="02020609040205080304" pitchFamily="49" charset="-128"/>
                  </a:rPr>
                  <a:t> d</a:t>
                </a:r>
                <a:r>
                  <a:rPr lang="vi-VN" sz="2800" kern="1200" dirty="0">
                    <a:solidFill>
                      <a:srgbClr val="FFFFFF"/>
                    </a:solidFill>
                    <a:effectLst/>
                    <a:latin typeface="Times New Roman" panose="02020603050405020304" pitchFamily="18" charset="0"/>
                    <a:ea typeface="MS Mincho" panose="02020609040205080304" pitchFamily="49" charset="-128"/>
                  </a:rPr>
                  <a:t>ư</a:t>
                </a:r>
                <a:r>
                  <a:rPr lang="fr-FR" sz="2800" kern="1200" dirty="0" err="1">
                    <a:solidFill>
                      <a:srgbClr val="FFFFFF"/>
                    </a:solidFill>
                    <a:effectLst/>
                    <a:latin typeface="Times New Roman" panose="02020603050405020304" pitchFamily="18" charset="0"/>
                    <a:ea typeface="MS Mincho" panose="02020609040205080304" pitchFamily="49" charset="-128"/>
                  </a:rPr>
                  <a:t>ới</a:t>
                </a:r>
                <a:endParaRPr lang="en-US" sz="2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trái</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trên</a:t>
                </a:r>
                <a:endParaRPr lang="en-US" sz="2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832291" y="10218730"/>
            <a:ext cx="7689420" cy="923330"/>
          </a:xfrm>
          <a:prstGeom prst="rect">
            <a:avLst/>
          </a:prstGeom>
          <a:noFill/>
        </p:spPr>
        <p:txBody>
          <a:bodyPr wrap="square" rtlCol="0">
            <a:spAutoFit/>
          </a:bodyPr>
          <a:lstStyle/>
          <a:p>
            <a:r>
              <a:rPr lang="en-US" sz="5400">
                <a:solidFill>
                  <a:schemeClr val="tx2">
                    <a:lumMod val="50000"/>
                  </a:schemeClr>
                </a:solidFill>
              </a:rPr>
              <a:t>Giá tr</a:t>
            </a:r>
            <a:r>
              <a:rPr lang="vi-VN" sz="5400">
                <a:solidFill>
                  <a:schemeClr val="tx2">
                    <a:lumMod val="50000"/>
                  </a:schemeClr>
                </a:solidFill>
              </a:rPr>
              <a:t>ư</a:t>
            </a:r>
            <a:r>
              <a:rPr lang="en-US" sz="5400">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2" y="821828"/>
            <a:ext cx="10399001" cy="1015016"/>
            <a:chOff x="3944532"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2"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10" name="Picture 9">
            <a:extLst>
              <a:ext uri="{FF2B5EF4-FFF2-40B4-BE49-F238E27FC236}">
                <a16:creationId xmlns:a16="http://schemas.microsoft.com/office/drawing/2014/main" id="{529A7057-8694-4D72-A71D-BF2BC0990D3A}"/>
              </a:ext>
            </a:extLst>
          </p:cNvPr>
          <p:cNvPicPr/>
          <p:nvPr/>
        </p:nvPicPr>
        <p:blipFill rotWithShape="1">
          <a:blip r:embed="rId3" cstate="print">
            <a:extLst>
              <a:ext uri="{28A0092B-C50C-407E-A947-70E740481C1C}">
                <a14:useLocalDpi xmlns:a14="http://schemas.microsoft.com/office/drawing/2010/main" val="0"/>
              </a:ext>
            </a:extLst>
          </a:blip>
          <a:srcRect/>
          <a:stretch/>
        </p:blipFill>
        <p:spPr>
          <a:xfrm>
            <a:off x="3746784" y="3034144"/>
            <a:ext cx="8836792" cy="8316981"/>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6" y="821828"/>
            <a:ext cx="10399001" cy="1015016"/>
            <a:chOff x="3944536"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6"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9" name="Picture 8">
            <a:extLst>
              <a:ext uri="{FF2B5EF4-FFF2-40B4-BE49-F238E27FC236}">
                <a16:creationId xmlns:a16="http://schemas.microsoft.com/office/drawing/2014/main" id="{3E69725D-B982-427B-AB60-F595B7BC1B47}"/>
              </a:ext>
            </a:extLst>
          </p:cNvPr>
          <p:cNvPicPr/>
          <p:nvPr/>
        </p:nvPicPr>
        <p:blipFill>
          <a:blip r:embed="rId3"/>
          <a:stretch>
            <a:fillRect/>
          </a:stretch>
        </p:blipFill>
        <p:spPr>
          <a:xfrm>
            <a:off x="1296138" y="3460624"/>
            <a:ext cx="15868456" cy="8307739"/>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1857586"/>
              <a:chOff x="995338" y="4725802"/>
              <a:chExt cx="3972006"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9" y="5989856"/>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49850" y="733337"/>
            <a:ext cx="8988359" cy="1103507"/>
            <a:chOff x="4649850" y="733337"/>
            <a:chExt cx="89883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49850" y="733337"/>
              <a:ext cx="89883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58513" y="733337"/>
            <a:ext cx="6571031" cy="1103507"/>
            <a:chOff x="5858513" y="733337"/>
            <a:chExt cx="6571031"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858513" y="733337"/>
              <a:ext cx="65710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
        <p:nvSpPr>
          <p:cNvPr id="19" name="Shape 315">
            <a:extLst>
              <a:ext uri="{FF2B5EF4-FFF2-40B4-BE49-F238E27FC236}">
                <a16:creationId xmlns:a16="http://schemas.microsoft.com/office/drawing/2014/main" id="{34AD5E02-FC5D-4CFA-AFD2-27001144AAF9}"/>
              </a:ext>
            </a:extLst>
          </p:cNvPr>
          <p:cNvSpPr/>
          <p:nvPr/>
        </p:nvSpPr>
        <p:spPr>
          <a:xfrm>
            <a:off x="598725" y="9636633"/>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95284"/>
            <a:ext cx="4615031"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Hỗ trợ 4 loại thao tác</a:t>
            </a:r>
            <a:endParaRPr sz="4400"/>
          </a:p>
        </p:txBody>
      </p:sp>
      <p:sp>
        <p:nvSpPr>
          <p:cNvPr id="22" name="Shape 312">
            <a:extLst>
              <a:ext uri="{FF2B5EF4-FFF2-40B4-BE49-F238E27FC236}">
                <a16:creationId xmlns:a16="http://schemas.microsoft.com/office/drawing/2014/main" id="{18512EF4-2FEE-4BF2-AA83-04EAB256D2F1}"/>
              </a:ext>
            </a:extLst>
          </p:cNvPr>
          <p:cNvSpPr/>
          <p:nvPr/>
        </p:nvSpPr>
        <p:spPr>
          <a:xfrm>
            <a:off x="12200361" y="9630978"/>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728297"/>
            <a:ext cx="4900924"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Phóng to ảnh tại 1 địa điểm</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6509" y="4682181"/>
            <a:ext cx="14356568" cy="6157683"/>
            <a:chOff x="0" y="0"/>
            <a:chExt cx="7857571" cy="3712846"/>
          </a:xfrm>
        </p:grpSpPr>
        <p:grpSp>
          <p:nvGrpSpPr>
            <p:cNvPr id="26" name="Group 25">
              <a:extLst>
                <a:ext uri="{FF2B5EF4-FFF2-40B4-BE49-F238E27FC236}">
                  <a16:creationId xmlns:a16="http://schemas.microsoft.com/office/drawing/2014/main" id="{8BFE391E-6ED5-4223-849D-A01C0A851A07}"/>
                </a:ext>
              </a:extLst>
            </p:cNvPr>
            <p:cNvGrpSpPr/>
            <p:nvPr/>
          </p:nvGrpSpPr>
          <p:grpSpPr>
            <a:xfrm>
              <a:off x="2611430" y="0"/>
              <a:ext cx="2805906" cy="1402953"/>
              <a:chOff x="2611430" y="0"/>
              <a:chExt cx="2805906" cy="1402953"/>
            </a:xfrm>
          </p:grpSpPr>
          <p:sp>
            <p:nvSpPr>
              <p:cNvPr id="37" name="Rectangle: Rounded Corners 36">
                <a:extLst>
                  <a:ext uri="{FF2B5EF4-FFF2-40B4-BE49-F238E27FC236}">
                    <a16:creationId xmlns:a16="http://schemas.microsoft.com/office/drawing/2014/main" id="{2195C89F-8874-4C26-B2A3-450FAFB70190}"/>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8" name="Rectangle: Rounded Corners 4">
                <a:extLst>
                  <a:ext uri="{FF2B5EF4-FFF2-40B4-BE49-F238E27FC236}">
                    <a16:creationId xmlns:a16="http://schemas.microsoft.com/office/drawing/2014/main" id="{8F1F0A04-BBFA-4339-88FC-493F4FE07836}"/>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9" name="Group 28">
              <a:extLst>
                <a:ext uri="{FF2B5EF4-FFF2-40B4-BE49-F238E27FC236}">
                  <a16:creationId xmlns:a16="http://schemas.microsoft.com/office/drawing/2014/main" id="{678B0438-6828-4D01-A172-B66F0781E440}"/>
                </a:ext>
              </a:extLst>
            </p:cNvPr>
            <p:cNvGrpSpPr/>
            <p:nvPr/>
          </p:nvGrpSpPr>
          <p:grpSpPr>
            <a:xfrm>
              <a:off x="0" y="2268802"/>
              <a:ext cx="2805906" cy="1402953"/>
              <a:chOff x="0" y="2268802"/>
              <a:chExt cx="2805906" cy="1402953"/>
            </a:xfrm>
          </p:grpSpPr>
          <p:sp>
            <p:nvSpPr>
              <p:cNvPr id="35" name="Rectangle: Rounded Corners 34">
                <a:extLst>
                  <a:ext uri="{FF2B5EF4-FFF2-40B4-BE49-F238E27FC236}">
                    <a16:creationId xmlns:a16="http://schemas.microsoft.com/office/drawing/2014/main" id="{67545DC7-2269-4890-A766-20606D36128B}"/>
                  </a:ext>
                </a:extLst>
              </p:cNvPr>
              <p:cNvSpPr/>
              <p:nvPr/>
            </p:nvSpPr>
            <p:spPr>
              <a:xfrm>
                <a:off x="0" y="2268802"/>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41091" y="230989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B</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Nhận dạng vật thể</a:t>
                </a:r>
                <a:endParaRPr lang="en-US" sz="4400">
                  <a:solidFill>
                    <a:schemeClr val="tx2">
                      <a:lumMod val="50000"/>
                    </a:schemeClr>
                  </a:solidFill>
                  <a:effectLst/>
                  <a:latin typeface="+mj-lt"/>
                  <a:ea typeface="MS Mincho" panose="02020609040205080304" pitchFamily="49" charset="-128"/>
                </a:endParaRPr>
              </a:p>
            </p:txBody>
          </p:sp>
        </p:grpSp>
        <p:grpSp>
          <p:nvGrpSpPr>
            <p:cNvPr id="30" name="Group 29">
              <a:extLst>
                <a:ext uri="{FF2B5EF4-FFF2-40B4-BE49-F238E27FC236}">
                  <a16:creationId xmlns:a16="http://schemas.microsoft.com/office/drawing/2014/main" id="{D6051C17-D413-400C-B795-E6CD858B3832}"/>
                </a:ext>
              </a:extLst>
            </p:cNvPr>
            <p:cNvGrpSpPr/>
            <p:nvPr/>
          </p:nvGrpSpPr>
          <p:grpSpPr>
            <a:xfrm>
              <a:off x="5051665" y="2309893"/>
              <a:ext cx="2805906" cy="1402953"/>
              <a:chOff x="5051665" y="2309893"/>
              <a:chExt cx="2805906" cy="1402953"/>
            </a:xfrm>
          </p:grpSpPr>
          <p:sp>
            <p:nvSpPr>
              <p:cNvPr id="33" name="Rectangle: Rounded Corners 32">
                <a:extLst>
                  <a:ext uri="{FF2B5EF4-FFF2-40B4-BE49-F238E27FC236}">
                    <a16:creationId xmlns:a16="http://schemas.microsoft.com/office/drawing/2014/main" id="{F446B6FB-36E1-49B2-824C-C987D1EC6321}"/>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C</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Tương tác nội dung với người dùng</a:t>
                </a:r>
                <a:endParaRPr lang="en-US" sz="4400">
                  <a:solidFill>
                    <a:schemeClr val="tx2">
                      <a:lumMod val="50000"/>
                    </a:schemeClr>
                  </a:solidFill>
                  <a:effectLst/>
                  <a:latin typeface="+mj-lt"/>
                  <a:ea typeface="MS Mincho" panose="02020609040205080304" pitchFamily="49" charset="-128"/>
                </a:endParaRPr>
              </a:p>
            </p:txBody>
          </p:sp>
        </p:gr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a:blip r:embed="rId2"/>
          <a:stretch>
            <a:fillRect/>
          </a:stretch>
        </p:blipFill>
        <p:spPr>
          <a:xfrm>
            <a:off x="2271007" y="9671446"/>
            <a:ext cx="3571363" cy="3571363"/>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0768" y="2987606"/>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912" y="2812534"/>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36908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603953" y="5099047"/>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583236"/>
            <a:chOff x="1456730" y="8134246"/>
            <a:chExt cx="7193962" cy="447187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370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374381"/>
            <a:chOff x="9685453" y="3098839"/>
            <a:chExt cx="7315200" cy="4196854"/>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6"/>
              <a:ext cx="1781608"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32488"/>
            <a:chOff x="9677869" y="8031236"/>
            <a:chExt cx="7315200" cy="4728611"/>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2544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07127"/>
            <a:ext cx="18288000" cy="11092873"/>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mc:AlternateContent xmlns:mc="http://schemas.openxmlformats.org/markup-compatibility/2006" xmlns:am3d="http://schemas.microsoft.com/office/drawing/2017/model3d">
        <mc:Choice Requires="am3d">
          <p:graphicFrame>
            <p:nvGraphicFramePr>
              <p:cNvPr id="5" name="3D Model 4" descr="sharing is caring">
                <a:extLst>
                  <a:ext uri="{FF2B5EF4-FFF2-40B4-BE49-F238E27FC236}">
                    <a16:creationId xmlns:a16="http://schemas.microsoft.com/office/drawing/2014/main" id="{0D9384B7-38B2-4269-B440-DDADD90D03CC}"/>
                  </a:ext>
                </a:extLst>
              </p:cNvPr>
              <p:cNvGraphicFramePr>
                <a:graphicFrameLocks noChangeAspect="1"/>
              </p:cNvGraphicFramePr>
              <p:nvPr>
                <p:extLst>
                  <p:ext uri="{D42A27DB-BD31-4B8C-83A1-F6EECF244321}">
                    <p14:modId xmlns:p14="http://schemas.microsoft.com/office/powerpoint/2010/main" val="671421598"/>
                  </p:ext>
                </p:extLst>
              </p:nvPr>
            </p:nvGraphicFramePr>
            <p:xfrm>
              <a:off x="12737180" y="8940791"/>
              <a:ext cx="5595009" cy="4489459"/>
            </p:xfrm>
            <a:graphic>
              <a:graphicData uri="http://schemas.microsoft.com/office/drawing/2017/model3d">
                <am3d:model3d r:embed="rId2">
                  <am3d:spPr>
                    <a:xfrm>
                      <a:off x="0" y="0"/>
                      <a:ext cx="5595009" cy="4489459"/>
                    </a:xfrm>
                    <a:prstGeom prst="rect">
                      <a:avLst/>
                    </a:prstGeom>
                  </am3d:spPr>
                  <am3d:camera>
                    <am3d:pos x="0" y="0" z="68030013"/>
                    <am3d:up dx="0" dy="36000000" dz="0"/>
                    <am3d:lookAt x="0" y="0" z="0"/>
                    <am3d:perspective fov="2700000"/>
                  </am3d:camera>
                  <am3d:trans>
                    <am3d:meterPerModelUnit n="1532672" d="1000000"/>
                    <am3d:preTrans dx="833504" dy="1836307" dz="-13809612"/>
                    <am3d:scale>
                      <am3d:sx n="1000000" d="1000000"/>
                      <am3d:sy n="1000000" d="1000000"/>
                      <am3d:sz n="1000000" d="1000000"/>
                    </am3d:scale>
                    <am3d:rot ax="-110478" ay="-121" az="26"/>
                    <am3d:postTrans dx="0" dy="0" dz="0"/>
                  </am3d:trans>
                  <am3d:attrSrcUrl r:id="rId3"/>
                  <am3d:raster rName="Office3DRenderer" rVer="16.0.8326">
                    <am3d:blip r:embed="rId4"/>
                  </am3d:raster>
                  <am3d:objViewport viewportSz="8127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sharing is caring">
                <a:extLst>
                  <a:ext uri="{FF2B5EF4-FFF2-40B4-BE49-F238E27FC236}">
                    <a16:creationId xmlns:a16="http://schemas.microsoft.com/office/drawing/2014/main" id="{0D9384B7-38B2-4269-B440-DDADD90D03CC}"/>
                  </a:ext>
                </a:extLst>
              </p:cNvPr>
              <p:cNvPicPr>
                <a:picLocks noGrp="1" noRot="1" noChangeAspect="1" noMove="1" noResize="1" noEditPoints="1" noAdjustHandles="1" noChangeArrowheads="1" noChangeShapeType="1" noCrop="1"/>
              </p:cNvPicPr>
              <p:nvPr/>
            </p:nvPicPr>
            <p:blipFill>
              <a:blip r:embed="rId5"/>
              <a:stretch>
                <a:fillRect/>
              </a:stretch>
            </p:blipFill>
            <p:spPr>
              <a:xfrm>
                <a:off x="12737180" y="8940791"/>
                <a:ext cx="5595009" cy="4489459"/>
              </a:xfrm>
              <a:prstGeom prst="rect">
                <a:avLst/>
              </a:prstGeom>
            </p:spPr>
          </p:pic>
        </mc:Fallback>
      </mc:AlternateContent>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3746273931"/>
              </p:ext>
            </p:extLst>
          </p:nvPr>
        </p:nvGraphicFramePr>
        <p:xfrm>
          <a:off x="-152400" y="2811260"/>
          <a:ext cx="12593781"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480408" y="3491529"/>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1224054" y="5417311"/>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1247263" y="7273821"/>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471407" y="9116476"/>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childTnLst>
                                    <p:anim calcmode="lin" valueType="num">
                                      <p:cBhvr additive="sum">
                                        <p:cTn id="6"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18" name="Group 17">
            <a:extLst>
              <a:ext uri="{FF2B5EF4-FFF2-40B4-BE49-F238E27FC236}">
                <a16:creationId xmlns:a16="http://schemas.microsoft.com/office/drawing/2014/main" id="{375DEF30-02F6-4B52-98C4-A17176865A92}"/>
              </a:ext>
            </a:extLst>
          </p:cNvPr>
          <p:cNvGrpSpPr/>
          <p:nvPr/>
        </p:nvGrpSpPr>
        <p:grpSpPr>
          <a:xfrm>
            <a:off x="2244241" y="6705600"/>
            <a:ext cx="5126671" cy="2326770"/>
            <a:chOff x="2611430" y="0"/>
            <a:chExt cx="2805906" cy="1402953"/>
          </a:xfrm>
        </p:grpSpPr>
        <p:sp>
          <p:nvSpPr>
            <p:cNvPr id="27" name="Rectangle: Rounded Corners 26">
              <a:extLst>
                <a:ext uri="{FF2B5EF4-FFF2-40B4-BE49-F238E27FC236}">
                  <a16:creationId xmlns:a16="http://schemas.microsoft.com/office/drawing/2014/main" id="{D94CF9A1-454C-4728-B15F-60202F7AA8DB}"/>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0" name="Group 19">
            <a:extLst>
              <a:ext uri="{FF2B5EF4-FFF2-40B4-BE49-F238E27FC236}">
                <a16:creationId xmlns:a16="http://schemas.microsoft.com/office/drawing/2014/main" id="{0D7C0892-0EB1-45CF-BD7A-7E883ABBFEE3}"/>
              </a:ext>
            </a:extLst>
          </p:cNvPr>
          <p:cNvGrpSpPr/>
          <p:nvPr/>
        </p:nvGrpSpPr>
        <p:grpSpPr>
          <a:xfrm>
            <a:off x="12022290" y="6828131"/>
            <a:ext cx="5126671" cy="2326770"/>
            <a:chOff x="5051665" y="2309893"/>
            <a:chExt cx="2805906" cy="1402953"/>
          </a:xfrm>
        </p:grpSpPr>
        <p:sp>
          <p:nvSpPr>
            <p:cNvPr id="23" name="Rectangle: Rounded Corners 22">
              <a:extLst>
                <a:ext uri="{FF2B5EF4-FFF2-40B4-BE49-F238E27FC236}">
                  <a16:creationId xmlns:a16="http://schemas.microsoft.com/office/drawing/2014/main" id="{63820F4C-9EE8-4669-9515-F87A057055C9}"/>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a:solidFill>
                    <a:schemeClr val="tx2">
                      <a:lumMod val="50000"/>
                    </a:schemeClr>
                  </a:solidFill>
                </a:rPr>
                <a:t>Module B</a:t>
              </a:r>
              <a:endParaRPr lang="en-US">
                <a:solidFill>
                  <a:schemeClr val="tx2">
                    <a:lumMod val="50000"/>
                  </a:schemeClr>
                </a:solidFill>
              </a:endParaRPr>
            </a:p>
            <a:p>
              <a:pPr algn="ctr"/>
              <a:r>
                <a:rPr lang="fr-FR">
                  <a:solidFill>
                    <a:schemeClr val="tx2">
                      <a:lumMod val="50000"/>
                    </a:schemeClr>
                  </a:solidFill>
                </a:rPr>
                <a:t>Thiết bị di động của ng</a:t>
              </a:r>
              <a:r>
                <a:rPr lang="vi-VN">
                  <a:solidFill>
                    <a:schemeClr val="tx2">
                      <a:lumMod val="50000"/>
                    </a:schemeClr>
                  </a:solidFill>
                </a:rPr>
                <a:t>ư</a:t>
              </a:r>
              <a:r>
                <a:rPr lang="fr-FR">
                  <a:solidFill>
                    <a:schemeClr val="tx2">
                      <a:lumMod val="50000"/>
                    </a:schemeClr>
                  </a:solidFill>
                </a:rPr>
                <a:t>ời dùng</a:t>
              </a:r>
              <a:endParaRPr lang="en-US">
                <a:solidFill>
                  <a:schemeClr val="tx2">
                    <a:lumMod val="50000"/>
                  </a:schemeClr>
                </a:solidFill>
              </a:endParaRPr>
            </a:p>
          </p:txBody>
        </p:sp>
      </p:gr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186" y="4923489"/>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330" y="4748417"/>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5822" y="4352532"/>
            <a:ext cx="2299606" cy="229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V</a:t>
            </a:r>
            <a:endParaRPr sz="28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pic>
        <p:nvPicPr>
          <p:cNvPr id="2050" name="Picture 2" descr="Kết quả hình ảnh cho VR icon">
            <a:extLst>
              <a:ext uri="{FF2B5EF4-FFF2-40B4-BE49-F238E27FC236}">
                <a16:creationId xmlns:a16="http://schemas.microsoft.com/office/drawing/2014/main" id="{67126ABE-BEB1-4F11-86C1-056C81E1B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541" y="914226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3336</TotalTime>
  <Words>1203</Words>
  <Application>Microsoft Office PowerPoint</Application>
  <PresentationFormat>Custom</PresentationFormat>
  <Paragraphs>345</Paragraphs>
  <Slides>44</Slides>
  <Notes>30</Notes>
  <HiddenSlides>1</HiddenSlides>
  <MMClips>17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Le Dinh Han</cp:lastModifiedBy>
  <cp:revision>769</cp:revision>
  <cp:lastPrinted>2017-03-31T19:14:17Z</cp:lastPrinted>
  <dcterms:created xsi:type="dcterms:W3CDTF">2014-12-02T17:36:54Z</dcterms:created>
  <dcterms:modified xsi:type="dcterms:W3CDTF">2018-07-07T16:48:25Z</dcterms:modified>
  <cp:category/>
</cp:coreProperties>
</file>